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64" r:id="rId2"/>
  </p:sldIdLst>
  <p:sldSz cx="9144000" cy="6858000" type="screen4x3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05B"/>
    <a:srgbClr val="31859C"/>
    <a:srgbClr val="000D24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621" autoAdjust="0"/>
    <p:restoredTop sz="94660"/>
  </p:normalViewPr>
  <p:slideViewPr>
    <p:cSldViewPr snapToGrid="0">
      <p:cViewPr varScale="1">
        <p:scale>
          <a:sx n="86" d="100"/>
          <a:sy n="86" d="100"/>
        </p:scale>
        <p:origin x="65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79BF3F-1B78-4DB8-B534-BBDF99CB6A7A}" type="datetimeFigureOut">
              <a:rPr kumimoji="1" lang="ja-JP" altLang="en-US" smtClean="0"/>
              <a:t>2023/4/5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7040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B589A9-D6CF-4AF9-8731-8A4F6D45F2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9299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A">
    <p:bg>
      <p:bgPr>
        <a:solidFill>
          <a:srgbClr val="00205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2F31B2BF-F204-41F1-B2B0-DD73499DA8CA}"/>
              </a:ext>
            </a:extLst>
          </p:cNvPr>
          <p:cNvSpPr/>
          <p:nvPr userDrawn="1"/>
        </p:nvSpPr>
        <p:spPr>
          <a:xfrm>
            <a:off x="59266" y="6254044"/>
            <a:ext cx="2566800" cy="603956"/>
          </a:xfrm>
          <a:prstGeom prst="rect">
            <a:avLst/>
          </a:prstGeom>
          <a:solidFill>
            <a:srgbClr val="0020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35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20000"/>
            <a:ext cx="7772400" cy="2387600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602038"/>
            <a:ext cx="6660000" cy="1296814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2019/4/1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44E78-F055-4AE6-876D-7308FDED2F8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8" name="グラフィックス 7">
            <a:extLst>
              <a:ext uri="{FF2B5EF4-FFF2-40B4-BE49-F238E27FC236}">
                <a16:creationId xmlns:a16="http://schemas.microsoft.com/office/drawing/2014/main" id="{A3258E56-2605-4FC7-A226-C588CAACD6C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751199" y="3720662"/>
            <a:ext cx="764150" cy="2210575"/>
          </a:xfrm>
          <a:prstGeom prst="rect">
            <a:avLst/>
          </a:prstGeom>
        </p:spPr>
      </p:pic>
      <p:pic>
        <p:nvPicPr>
          <p:cNvPr id="13" name="グラフィックス 12">
            <a:extLst>
              <a:ext uri="{FF2B5EF4-FFF2-40B4-BE49-F238E27FC236}">
                <a16:creationId xmlns:a16="http://schemas.microsoft.com/office/drawing/2014/main" id="{74966C99-1079-4F53-AB99-FCFB7DB82CD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42017" y="5474546"/>
            <a:ext cx="2571750" cy="190500"/>
          </a:xfrm>
          <a:prstGeom prst="rect">
            <a:avLst/>
          </a:prstGeom>
        </p:spPr>
      </p:pic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9A98211A-4718-473E-8259-113FE11223F8}"/>
              </a:ext>
            </a:extLst>
          </p:cNvPr>
          <p:cNvSpPr/>
          <p:nvPr userDrawn="1"/>
        </p:nvSpPr>
        <p:spPr>
          <a:xfrm>
            <a:off x="8856134" y="5189808"/>
            <a:ext cx="228600" cy="1064236"/>
          </a:xfrm>
          <a:prstGeom prst="rect">
            <a:avLst/>
          </a:prstGeom>
          <a:solidFill>
            <a:srgbClr val="0020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350"/>
          </a:p>
        </p:txBody>
      </p:sp>
    </p:spTree>
    <p:extLst>
      <p:ext uri="{BB962C8B-B14F-4D97-AF65-F5344CB8AC3E}">
        <p14:creationId xmlns:p14="http://schemas.microsoft.com/office/powerpoint/2010/main" val="160384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2019/4/1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44E78-F055-4AE6-876D-7308FDED2F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45471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2019/4/1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44E78-F055-4AE6-876D-7308FDED2F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49904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2019/4/1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44E78-F055-4AE6-876D-7308FDED2F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8775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20000"/>
            <a:ext cx="7772400" cy="2387600"/>
          </a:xfrm>
        </p:spPr>
        <p:txBody>
          <a:bodyPr anchor="b"/>
          <a:lstStyle>
            <a:lvl1pPr algn="l">
              <a:defRPr sz="6000">
                <a:solidFill>
                  <a:srgbClr val="00205B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602038"/>
            <a:ext cx="6660000" cy="1296814"/>
          </a:xfrm>
        </p:spPr>
        <p:txBody>
          <a:bodyPr>
            <a:noAutofit/>
          </a:bodyPr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2019/4/1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44E78-F055-4AE6-876D-7308FDED2F8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8" name="グラフィックス 7">
            <a:extLst>
              <a:ext uri="{FF2B5EF4-FFF2-40B4-BE49-F238E27FC236}">
                <a16:creationId xmlns:a16="http://schemas.microsoft.com/office/drawing/2014/main" id="{8E7173A8-CB2E-4661-8DD4-03A85AC02E5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677230" y="3722400"/>
            <a:ext cx="764088" cy="2210400"/>
          </a:xfrm>
          <a:prstGeom prst="rect">
            <a:avLst/>
          </a:prstGeom>
        </p:spPr>
      </p:pic>
      <p:pic>
        <p:nvPicPr>
          <p:cNvPr id="11" name="グラフィックス 10">
            <a:extLst>
              <a:ext uri="{FF2B5EF4-FFF2-40B4-BE49-F238E27FC236}">
                <a16:creationId xmlns:a16="http://schemas.microsoft.com/office/drawing/2014/main" id="{4D8B7FDB-7F43-4A3A-A494-845EB43AAF4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42017" y="5474546"/>
            <a:ext cx="2571750" cy="190500"/>
          </a:xfrm>
          <a:prstGeom prst="rect">
            <a:avLst/>
          </a:prstGeom>
        </p:spPr>
      </p:pic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FFA90E0A-0280-4EC6-B118-B54CE99B0C1B}"/>
              </a:ext>
            </a:extLst>
          </p:cNvPr>
          <p:cNvSpPr/>
          <p:nvPr userDrawn="1"/>
        </p:nvSpPr>
        <p:spPr>
          <a:xfrm>
            <a:off x="0" y="6254044"/>
            <a:ext cx="2566800" cy="6039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350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39050841-7CD9-47EE-A311-98942E1A4E7F}"/>
              </a:ext>
            </a:extLst>
          </p:cNvPr>
          <p:cNvSpPr/>
          <p:nvPr userDrawn="1"/>
        </p:nvSpPr>
        <p:spPr>
          <a:xfrm>
            <a:off x="8856134" y="5189808"/>
            <a:ext cx="228600" cy="1064236"/>
          </a:xfrm>
          <a:prstGeom prst="rect">
            <a:avLst/>
          </a:prstGeom>
          <a:solidFill>
            <a:srgbClr val="0020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350"/>
          </a:p>
        </p:txBody>
      </p:sp>
    </p:spTree>
    <p:extLst>
      <p:ext uri="{BB962C8B-B14F-4D97-AF65-F5344CB8AC3E}">
        <p14:creationId xmlns:p14="http://schemas.microsoft.com/office/powerpoint/2010/main" val="1519228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2019/4/1</a:t>
            </a:r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44E78-F055-4AE6-876D-7308FDED2F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23793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2019/4/1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44E78-F055-4AE6-876D-7308FDED2F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4814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2019/4/1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44E78-F055-4AE6-876D-7308FDED2F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35330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29842" y="1681163"/>
            <a:ext cx="3868340" cy="823912"/>
          </a:xfrm>
        </p:spPr>
        <p:txBody>
          <a:bodyPr anchor="ctr" anchorCtr="0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dirty="0"/>
              <a:t>マスター テキストの書式設定
第 </a:t>
            </a:r>
            <a:r>
              <a:rPr lang="en-US" altLang="ja-JP" dirty="0"/>
              <a:t>2 </a:t>
            </a:r>
            <a:r>
              <a:rPr lang="ja-JP" altLang="en-US" dirty="0"/>
              <a:t>レベル
第 </a:t>
            </a:r>
            <a:r>
              <a:rPr lang="en-US" altLang="ja-JP" dirty="0"/>
              <a:t>3 </a:t>
            </a:r>
            <a:r>
              <a:rPr lang="ja-JP" altLang="en-US" dirty="0"/>
              <a:t>レベル
第 </a:t>
            </a:r>
            <a:r>
              <a:rPr lang="en-US" altLang="ja-JP" dirty="0"/>
              <a:t>4 </a:t>
            </a:r>
            <a:r>
              <a:rPr lang="ja-JP" altLang="en-US" dirty="0"/>
              <a:t>レベル
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29150" y="1681163"/>
            <a:ext cx="3887391" cy="823912"/>
          </a:xfrm>
        </p:spPr>
        <p:txBody>
          <a:bodyPr anchor="ctr" anchorCtr="0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2019/4/1</a:t>
            </a:r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44E78-F055-4AE6-876D-7308FDED2F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72317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2019/4/1</a:t>
            </a:r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44E78-F055-4AE6-876D-7308FDED2F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15693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2019/4/1</a:t>
            </a:r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44E78-F055-4AE6-876D-7308FDED2F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6633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2019/4/1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44E78-F055-4AE6-876D-7308FDED2F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11478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sv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sv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78858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78858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  <a:endParaRPr lang="en-US" altLang="ja-JP" dirty="0"/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  <a:endParaRPr lang="en-US" altLang="ja-JP" dirty="0"/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  <a:endParaRPr lang="en-US" altLang="ja-JP" dirty="0"/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  <a:endParaRPr lang="en-US" altLang="ja-JP" dirty="0"/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77200" y="6356351"/>
            <a:ext cx="1137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/>
              <a:t>2019/4/1</a:t>
            </a:r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66800" y="6356351"/>
            <a:ext cx="401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14800" y="6356351"/>
            <a:ext cx="7024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E44E78-F055-4AE6-876D-7308FDED2F89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pic>
        <p:nvPicPr>
          <p:cNvPr id="8" name="グラフィックス 7">
            <a:extLst>
              <a:ext uri="{FF2B5EF4-FFF2-40B4-BE49-F238E27FC236}">
                <a16:creationId xmlns:a16="http://schemas.microsoft.com/office/drawing/2014/main" id="{53DA97E3-707A-9244-A3AA-9940858D3F7C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628649" y="6463597"/>
            <a:ext cx="1744472" cy="129540"/>
          </a:xfrm>
          <a:prstGeom prst="rect">
            <a:avLst/>
          </a:prstGeom>
        </p:spPr>
      </p:pic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713C4B16-181B-45FF-B216-415EDFA0A36E}"/>
              </a:ext>
            </a:extLst>
          </p:cNvPr>
          <p:cNvSpPr/>
          <p:nvPr userDrawn="1"/>
        </p:nvSpPr>
        <p:spPr>
          <a:xfrm>
            <a:off x="8787384" y="0"/>
            <a:ext cx="356616" cy="6858000"/>
          </a:xfrm>
          <a:prstGeom prst="rect">
            <a:avLst/>
          </a:prstGeom>
          <a:solidFill>
            <a:srgbClr val="0020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350"/>
          </a:p>
        </p:txBody>
      </p:sp>
      <p:pic>
        <p:nvPicPr>
          <p:cNvPr id="10" name="グラフィックス 9">
            <a:extLst>
              <a:ext uri="{FF2B5EF4-FFF2-40B4-BE49-F238E27FC236}">
                <a16:creationId xmlns:a16="http://schemas.microsoft.com/office/drawing/2014/main" id="{1DF67085-223C-4203-B574-EB42A43293C0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8852820" y="5327364"/>
            <a:ext cx="225743" cy="850297"/>
          </a:xfrm>
          <a:prstGeom prst="rect">
            <a:avLst/>
          </a:prstGeom>
        </p:spPr>
      </p:pic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F6E4E6D5-AB3A-4D2C-8782-FCD89AABAC35}"/>
              </a:ext>
            </a:extLst>
          </p:cNvPr>
          <p:cNvCxnSpPr>
            <a:cxnSpLocks/>
          </p:cNvCxnSpPr>
          <p:nvPr userDrawn="1"/>
        </p:nvCxnSpPr>
        <p:spPr>
          <a:xfrm>
            <a:off x="9144000" y="0"/>
            <a:ext cx="0" cy="685800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E055C4FD-3E32-4916-A48E-B79C38069252}"/>
              </a:ext>
            </a:extLst>
          </p:cNvPr>
          <p:cNvCxnSpPr>
            <a:cxnSpLocks/>
          </p:cNvCxnSpPr>
          <p:nvPr userDrawn="1"/>
        </p:nvCxnSpPr>
        <p:spPr>
          <a:xfrm>
            <a:off x="0" y="0"/>
            <a:ext cx="0" cy="685800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8404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000" b="1" i="0" kern="1200">
          <a:solidFill>
            <a:srgbClr val="00205B"/>
          </a:solidFill>
          <a:latin typeface="游ゴシック Medium" panose="020B0500000000000000" pitchFamily="50" charset="-128"/>
          <a:ea typeface="游ゴシック Medium" panose="020B0500000000000000" pitchFamily="50" charset="-128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474592ED-B636-4114-BB24-84DB91B45A4A}"/>
              </a:ext>
            </a:extLst>
          </p:cNvPr>
          <p:cNvSpPr txBox="1"/>
          <p:nvPr/>
        </p:nvSpPr>
        <p:spPr>
          <a:xfrm>
            <a:off x="4944889" y="382549"/>
            <a:ext cx="39686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Arial" charset="0"/>
              </a:rPr>
              <a:t>　〇〇大学　　　　所属　　　　氏名　　　　</a:t>
            </a:r>
            <a:endParaRPr kumimoji="1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  <a:cs typeface="Arial" charset="0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7CAF96C0-6237-4194-9091-74673FB720CE}"/>
              </a:ext>
            </a:extLst>
          </p:cNvPr>
          <p:cNvSpPr/>
          <p:nvPr/>
        </p:nvSpPr>
        <p:spPr>
          <a:xfrm>
            <a:off x="68716" y="947727"/>
            <a:ext cx="4237263" cy="2099496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00205B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0A47037-37BD-4CC0-BFBE-B6098F4FBC35}"/>
              </a:ext>
            </a:extLst>
          </p:cNvPr>
          <p:cNvSpPr/>
          <p:nvPr/>
        </p:nvSpPr>
        <p:spPr>
          <a:xfrm>
            <a:off x="4373322" y="947727"/>
            <a:ext cx="4351717" cy="2083746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00205B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8" name="フローチャート: 処理 17">
            <a:extLst>
              <a:ext uri="{FF2B5EF4-FFF2-40B4-BE49-F238E27FC236}">
                <a16:creationId xmlns:a16="http://schemas.microsoft.com/office/drawing/2014/main" id="{895965B3-512D-4B0B-B7C4-148D116B79A6}"/>
              </a:ext>
            </a:extLst>
          </p:cNvPr>
          <p:cNvSpPr/>
          <p:nvPr/>
        </p:nvSpPr>
        <p:spPr>
          <a:xfrm>
            <a:off x="68714" y="948855"/>
            <a:ext cx="1786587" cy="277867"/>
          </a:xfrm>
          <a:prstGeom prst="flowChartProcess">
            <a:avLst/>
          </a:prstGeom>
          <a:solidFill>
            <a:srgbClr val="00205B"/>
          </a:solidFill>
          <a:ln w="12700" cap="flat" cmpd="sng" algn="ctr">
            <a:solidFill>
              <a:srgbClr val="00205B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</a:rPr>
              <a:t>プロジェクトの概要</a:t>
            </a:r>
          </a:p>
        </p:txBody>
      </p:sp>
      <p:sp>
        <p:nvSpPr>
          <p:cNvPr id="19" name="フローチャート: 処理 18">
            <a:extLst>
              <a:ext uri="{FF2B5EF4-FFF2-40B4-BE49-F238E27FC236}">
                <a16:creationId xmlns:a16="http://schemas.microsoft.com/office/drawing/2014/main" id="{46DDC1E6-AF3D-48DC-9BED-FC9BA71C9607}"/>
              </a:ext>
            </a:extLst>
          </p:cNvPr>
          <p:cNvSpPr/>
          <p:nvPr/>
        </p:nvSpPr>
        <p:spPr>
          <a:xfrm>
            <a:off x="4394163" y="955423"/>
            <a:ext cx="2223378" cy="303653"/>
          </a:xfrm>
          <a:prstGeom prst="flowChartProcess">
            <a:avLst/>
          </a:prstGeom>
          <a:solidFill>
            <a:srgbClr val="00205B"/>
          </a:solidFill>
          <a:ln w="25400" cap="flat" cmpd="sng" algn="ctr">
            <a:solidFill>
              <a:srgbClr val="00205B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</a:rPr>
              <a:t>想定するビジネスモデル</a:t>
            </a:r>
          </a:p>
        </p:txBody>
      </p:sp>
      <p:sp>
        <p:nvSpPr>
          <p:cNvPr id="22" name="フローチャート: 処理 21">
            <a:extLst>
              <a:ext uri="{FF2B5EF4-FFF2-40B4-BE49-F238E27FC236}">
                <a16:creationId xmlns:a16="http://schemas.microsoft.com/office/drawing/2014/main" id="{48F916CC-EBD6-4515-B1BE-00F32F6C9A3F}"/>
              </a:ext>
            </a:extLst>
          </p:cNvPr>
          <p:cNvSpPr/>
          <p:nvPr/>
        </p:nvSpPr>
        <p:spPr>
          <a:xfrm>
            <a:off x="4463868" y="2113528"/>
            <a:ext cx="4192011" cy="897657"/>
          </a:xfrm>
          <a:prstGeom prst="flowChartProcess">
            <a:avLst/>
          </a:prstGeom>
          <a:solidFill>
            <a:schemeClr val="accent5">
              <a:lumMod val="20000"/>
              <a:lumOff val="80000"/>
            </a:schemeClr>
          </a:solidFill>
          <a:ln w="127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4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15A1C9D7-1513-4A39-B154-82CB9A723569}"/>
              </a:ext>
            </a:extLst>
          </p:cNvPr>
          <p:cNvSpPr txBox="1"/>
          <p:nvPr/>
        </p:nvSpPr>
        <p:spPr>
          <a:xfrm>
            <a:off x="248816" y="1416086"/>
            <a:ext cx="363745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1" lang="ja-JP" altLang="en-US" sz="1400" dirty="0">
                <a:solidFill>
                  <a:prstClr val="black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～～～～～～～～～～～～～～～～～～～～～～～～～～～～～～～～～～～～～～</a:t>
            </a:r>
            <a:endParaRPr kumimoji="1" lang="en-US" altLang="ja-JP" sz="1400" dirty="0">
              <a:solidFill>
                <a:prstClr val="black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1" lang="ja-JP" altLang="en-US" sz="1400" dirty="0">
                <a:solidFill>
                  <a:prstClr val="black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～～～～～～～～～～～～～～～～～～～～～～～～～～～～～～～～～～～～～～～～～～～～</a:t>
            </a:r>
            <a:endParaRPr kumimoji="1" lang="en-US" altLang="ja-JP" sz="1400" dirty="0">
              <a:solidFill>
                <a:prstClr val="black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201354CF-A55F-448C-AC66-EB6B84C73C55}"/>
              </a:ext>
            </a:extLst>
          </p:cNvPr>
          <p:cNvSpPr txBox="1"/>
          <p:nvPr/>
        </p:nvSpPr>
        <p:spPr>
          <a:xfrm>
            <a:off x="5793501" y="2611711"/>
            <a:ext cx="29985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1" lang="ja-JP" altLang="en-US" sz="1400" dirty="0">
                <a:solidFill>
                  <a:prstClr val="black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～～～～～～～～～</a:t>
            </a:r>
          </a:p>
        </p:txBody>
      </p:sp>
      <p:sp>
        <p:nvSpPr>
          <p:cNvPr id="26" name="フローチャート: 処理 25">
            <a:extLst>
              <a:ext uri="{FF2B5EF4-FFF2-40B4-BE49-F238E27FC236}">
                <a16:creationId xmlns:a16="http://schemas.microsoft.com/office/drawing/2014/main" id="{575F274C-8B98-43C7-966A-41BEC7E09DEB}"/>
              </a:ext>
            </a:extLst>
          </p:cNvPr>
          <p:cNvSpPr/>
          <p:nvPr/>
        </p:nvSpPr>
        <p:spPr>
          <a:xfrm>
            <a:off x="4581648" y="2244019"/>
            <a:ext cx="1159420" cy="277346"/>
          </a:xfrm>
          <a:prstGeom prst="flowChartProcess">
            <a:avLst/>
          </a:prstGeom>
          <a:solidFill>
            <a:srgbClr val="31859C"/>
          </a:solidFill>
          <a:ln w="127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</a:rPr>
              <a:t>ターゲット</a:t>
            </a:r>
          </a:p>
        </p:txBody>
      </p:sp>
      <p:sp>
        <p:nvSpPr>
          <p:cNvPr id="27" name="フローチャート: 処理 26">
            <a:extLst>
              <a:ext uri="{FF2B5EF4-FFF2-40B4-BE49-F238E27FC236}">
                <a16:creationId xmlns:a16="http://schemas.microsoft.com/office/drawing/2014/main" id="{09F612EE-6D78-4E1A-8082-CAAAA3397CF2}"/>
              </a:ext>
            </a:extLst>
          </p:cNvPr>
          <p:cNvSpPr/>
          <p:nvPr/>
        </p:nvSpPr>
        <p:spPr>
          <a:xfrm>
            <a:off x="4574937" y="2625631"/>
            <a:ext cx="1159420" cy="280949"/>
          </a:xfrm>
          <a:prstGeom prst="flowChartProcess">
            <a:avLst/>
          </a:prstGeom>
          <a:solidFill>
            <a:srgbClr val="31859C"/>
          </a:solidFill>
          <a:ln w="127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</a:rPr>
              <a:t>市場規模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713E8DF8-2813-401B-A998-4B2285E91428}"/>
              </a:ext>
            </a:extLst>
          </p:cNvPr>
          <p:cNvSpPr txBox="1"/>
          <p:nvPr/>
        </p:nvSpPr>
        <p:spPr>
          <a:xfrm>
            <a:off x="5759439" y="2201380"/>
            <a:ext cx="32298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1" lang="ja-JP" altLang="en-US" sz="1400" dirty="0">
                <a:solidFill>
                  <a:prstClr val="black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～～～～～～～～～</a:t>
            </a:r>
            <a:endParaRPr kumimoji="1" lang="en-US" altLang="ja-JP" sz="1400" dirty="0">
              <a:solidFill>
                <a:prstClr val="black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D7002207-7AE8-4562-8CEC-A641F1862678}"/>
              </a:ext>
            </a:extLst>
          </p:cNvPr>
          <p:cNvSpPr txBox="1"/>
          <p:nvPr/>
        </p:nvSpPr>
        <p:spPr>
          <a:xfrm>
            <a:off x="4517534" y="1281808"/>
            <a:ext cx="414016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1" lang="ja-JP" altLang="en-US" sz="1400" dirty="0">
                <a:solidFill>
                  <a:prstClr val="black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～～～～～～～～～～～～～～～～～～～～～～～～～～～～～～～～～～～～～～～～～～～～～～～～～～～～～～～～～～～～～～～～</a:t>
            </a:r>
          </a:p>
        </p:txBody>
      </p:sp>
      <p:sp>
        <p:nvSpPr>
          <p:cNvPr id="40" name="タイトル 2"/>
          <p:cNvSpPr txBox="1">
            <a:spLocks/>
          </p:cNvSpPr>
          <p:nvPr/>
        </p:nvSpPr>
        <p:spPr>
          <a:xfrm>
            <a:off x="21606" y="85849"/>
            <a:ext cx="4177506" cy="344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000" b="1" i="0" kern="1200">
                <a:solidFill>
                  <a:srgbClr val="00205B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+mj-cs"/>
              </a:defRPr>
            </a:lvl1pPr>
          </a:lstStyle>
          <a:p>
            <a:r>
              <a:rPr lang="ja-JP" altLang="en-US" sz="1200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京都大学 起業支援プログラム </a:t>
            </a:r>
            <a:r>
              <a:rPr lang="en-US" altLang="ja-JP" sz="1200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IPG-Advance</a:t>
            </a:r>
            <a:r>
              <a:rPr lang="ja-JP" altLang="en-US" sz="1200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（第</a:t>
            </a:r>
            <a:r>
              <a:rPr lang="en-US" altLang="ja-JP" sz="1200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2</a:t>
            </a:r>
            <a:r>
              <a:rPr lang="ja-JP" altLang="en-US" sz="1200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回）</a:t>
            </a:r>
            <a:endParaRPr lang="en-US" altLang="ja-JP" sz="1200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1200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採択年度　令和</a:t>
            </a:r>
            <a:r>
              <a:rPr lang="en-US" altLang="ja-JP" sz="1200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5</a:t>
            </a:r>
            <a:r>
              <a:rPr lang="ja-JP" altLang="en-US" sz="1200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年度</a:t>
            </a:r>
          </a:p>
        </p:txBody>
      </p:sp>
      <p:sp>
        <p:nvSpPr>
          <p:cNvPr id="41" name="タイトル 2"/>
          <p:cNvSpPr txBox="1">
            <a:spLocks/>
          </p:cNvSpPr>
          <p:nvPr/>
        </p:nvSpPr>
        <p:spPr>
          <a:xfrm>
            <a:off x="5366761" y="38874"/>
            <a:ext cx="3039582" cy="3653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000" b="1" i="0" kern="1200">
                <a:solidFill>
                  <a:srgbClr val="00205B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+mj-cs"/>
              </a:defRPr>
            </a:lvl1pPr>
          </a:lstStyle>
          <a:p>
            <a:r>
              <a:rPr lang="ja-JP" altLang="en-US" sz="1200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●●研究科　教授</a:t>
            </a:r>
            <a:endParaRPr lang="en-US" altLang="ja-JP" sz="1200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1200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氏名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C8CB1CCF-BA89-4756-A05F-ED127442CE5D}"/>
              </a:ext>
            </a:extLst>
          </p:cNvPr>
          <p:cNvSpPr/>
          <p:nvPr/>
        </p:nvSpPr>
        <p:spPr>
          <a:xfrm>
            <a:off x="68717" y="516351"/>
            <a:ext cx="8656324" cy="358680"/>
          </a:xfrm>
          <a:prstGeom prst="rect">
            <a:avLst/>
          </a:prstGeom>
          <a:solidFill>
            <a:schemeClr val="bg1"/>
          </a:solidFill>
          <a:ln>
            <a:solidFill>
              <a:srgbClr val="000D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32D40D0E-8F07-439A-AB0C-C892E72FF097}"/>
              </a:ext>
            </a:extLst>
          </p:cNvPr>
          <p:cNvSpPr/>
          <p:nvPr/>
        </p:nvSpPr>
        <p:spPr>
          <a:xfrm>
            <a:off x="68716" y="516351"/>
            <a:ext cx="1613027" cy="307267"/>
          </a:xfrm>
          <a:prstGeom prst="rect">
            <a:avLst/>
          </a:prstGeom>
          <a:solidFill>
            <a:srgbClr val="0020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dirty="0">
                <a:solidFill>
                  <a:prstClr val="white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プロジェクト名称</a:t>
            </a:r>
            <a:endParaRPr kumimoji="1" lang="ja-JP" altLang="en-US" sz="1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841B47FE-8BCB-4760-9E84-91C5ADB36433}"/>
              </a:ext>
            </a:extLst>
          </p:cNvPr>
          <p:cNvSpPr/>
          <p:nvPr/>
        </p:nvSpPr>
        <p:spPr>
          <a:xfrm>
            <a:off x="1686839" y="559422"/>
            <a:ext cx="587048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205B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</a:rPr>
              <a:t>○○○○</a:t>
            </a: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D36C7F91-F35F-45DA-9D80-A0D9CF7C961A}"/>
              </a:ext>
            </a:extLst>
          </p:cNvPr>
          <p:cNvSpPr txBox="1"/>
          <p:nvPr/>
        </p:nvSpPr>
        <p:spPr>
          <a:xfrm>
            <a:off x="248816" y="1385882"/>
            <a:ext cx="2343882" cy="1384995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solidFill>
              <a:srgbClr val="385D8A"/>
            </a:solidFill>
            <a:prstDash val="dash"/>
          </a:ln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ja-JP" altLang="en-US" sz="1400" dirty="0">
                <a:solidFill>
                  <a:srgbClr val="31859C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解決したい課題</a:t>
            </a:r>
            <a:endParaRPr lang="en-US" altLang="ja-JP" sz="1400" dirty="0">
              <a:solidFill>
                <a:srgbClr val="31859C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ja-JP" altLang="en-US" sz="1400" dirty="0">
                <a:solidFill>
                  <a:srgbClr val="31859C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提供する価値</a:t>
            </a:r>
            <a:endParaRPr lang="en-US" altLang="ja-JP" sz="1400" dirty="0">
              <a:solidFill>
                <a:srgbClr val="31859C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31859C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</a:rPr>
              <a:t>背景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srgbClr val="31859C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31859C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</a:rPr>
              <a:t>技術独創性・新規性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srgbClr val="31859C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31859C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</a:rPr>
              <a:t>を図表等を活用して分かりやすく記載してください。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srgbClr val="31859C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0" name="スライド番号プレースホルダー 3">
            <a:extLst>
              <a:ext uri="{FF2B5EF4-FFF2-40B4-BE49-F238E27FC236}">
                <a16:creationId xmlns:a16="http://schemas.microsoft.com/office/drawing/2014/main" id="{B1DA35D8-C57E-4A2F-9E2F-353ADB8A4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75174" y="4157329"/>
            <a:ext cx="180000" cy="169200"/>
          </a:xfr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73FA57C-AB59-4833-AF31-95C44D5249F2}" type="slidenum">
              <a:rPr kumimoji="1" lang="ja-JP" altLang="en-US" sz="9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ja-JP" altLang="en-US" sz="9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  <a:cs typeface="Arial" pitchFamily="34" charset="0"/>
            </a:endParaRP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D38F565E-06D6-45FE-9E1E-548393E44EBA}"/>
              </a:ext>
            </a:extLst>
          </p:cNvPr>
          <p:cNvSpPr/>
          <p:nvPr/>
        </p:nvSpPr>
        <p:spPr>
          <a:xfrm>
            <a:off x="98297" y="3086788"/>
            <a:ext cx="8656322" cy="2354790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00205B"/>
            </a:solidFill>
            <a:prstDash val="solid"/>
          </a:ln>
          <a:effectLst/>
        </p:spPr>
        <p:txBody>
          <a:bodyPr rtlCol="0" anchor="t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2" name="フローチャート: 処理 51">
            <a:extLst>
              <a:ext uri="{FF2B5EF4-FFF2-40B4-BE49-F238E27FC236}">
                <a16:creationId xmlns:a16="http://schemas.microsoft.com/office/drawing/2014/main" id="{1E80CD0E-3A95-4E0A-92FA-143736DA7139}"/>
              </a:ext>
            </a:extLst>
          </p:cNvPr>
          <p:cNvSpPr/>
          <p:nvPr/>
        </p:nvSpPr>
        <p:spPr>
          <a:xfrm>
            <a:off x="98296" y="3089524"/>
            <a:ext cx="2017991" cy="295717"/>
          </a:xfrm>
          <a:prstGeom prst="flowChartProcess">
            <a:avLst/>
          </a:prstGeom>
          <a:solidFill>
            <a:srgbClr val="00205B"/>
          </a:solidFill>
          <a:ln w="12700" cap="flat" cmpd="sng" algn="ctr">
            <a:solidFill>
              <a:srgbClr val="00205B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</a:rPr>
              <a:t>本プログラムでの展開</a:t>
            </a:r>
          </a:p>
        </p:txBody>
      </p:sp>
      <p:sp>
        <p:nvSpPr>
          <p:cNvPr id="53" name="フローチャート: 処理 52">
            <a:extLst>
              <a:ext uri="{FF2B5EF4-FFF2-40B4-BE49-F238E27FC236}">
                <a16:creationId xmlns:a16="http://schemas.microsoft.com/office/drawing/2014/main" id="{6C483F59-D70D-4EE9-90B1-AA466403A8F3}"/>
              </a:ext>
            </a:extLst>
          </p:cNvPr>
          <p:cNvSpPr/>
          <p:nvPr/>
        </p:nvSpPr>
        <p:spPr>
          <a:xfrm>
            <a:off x="2950950" y="3356527"/>
            <a:ext cx="3262430" cy="2039082"/>
          </a:xfrm>
          <a:prstGeom prst="flowChartProcess">
            <a:avLst/>
          </a:prstGeom>
          <a:noFill/>
          <a:ln w="2540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t" anchorCtr="0"/>
          <a:lstStyle/>
          <a:p>
            <a:pPr lvl="0" defTabSz="914400">
              <a:defRPr/>
            </a:pPr>
            <a:r>
              <a:rPr kumimoji="1" lang="ja-JP" altLang="en-US" sz="1400" kern="0" dirty="0">
                <a:solidFill>
                  <a:prstClr val="black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～～～～～～～～～～～～～～～～～～～～～～～～～～～～～～～～～～～～～～</a:t>
            </a:r>
            <a:r>
              <a:rPr kumimoji="1" lang="ja-JP" altLang="en-US" sz="1400" dirty="0">
                <a:solidFill>
                  <a:prstClr val="black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～～～～</a:t>
            </a:r>
            <a:r>
              <a:rPr kumimoji="1" lang="ja-JP" altLang="en-US" sz="1400" kern="0" dirty="0">
                <a:solidFill>
                  <a:prstClr val="black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～～～～～～～～～～～～～～～～～～～～～～～～～～～～～～～～～～～～～～</a:t>
            </a:r>
            <a:r>
              <a:rPr kumimoji="1" lang="ja-JP" altLang="en-US" sz="1400" dirty="0">
                <a:solidFill>
                  <a:prstClr val="black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～～～</a:t>
            </a:r>
            <a:r>
              <a:rPr kumimoji="1" lang="ja-JP" altLang="en-US" sz="1400" kern="0" dirty="0">
                <a:solidFill>
                  <a:prstClr val="black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～～～～～～～～～～～～～～～～～～～～～～～～～～～～～～～～～～～</a:t>
            </a:r>
            <a:endParaRPr kumimoji="1" lang="ja-JP" altLang="en-US" sz="140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4" name="フローチャート: 処理 53">
            <a:extLst>
              <a:ext uri="{FF2B5EF4-FFF2-40B4-BE49-F238E27FC236}">
                <a16:creationId xmlns:a16="http://schemas.microsoft.com/office/drawing/2014/main" id="{C0D7449A-DDD3-4CE1-8048-C397DDFD094D}"/>
              </a:ext>
            </a:extLst>
          </p:cNvPr>
          <p:cNvSpPr/>
          <p:nvPr/>
        </p:nvSpPr>
        <p:spPr>
          <a:xfrm>
            <a:off x="169251" y="3680641"/>
            <a:ext cx="2490853" cy="1714968"/>
          </a:xfrm>
          <a:prstGeom prst="flowChartProcess">
            <a:avLst/>
          </a:prstGeom>
          <a:solidFill>
            <a:sysClr val="window" lastClr="FFFFFF"/>
          </a:solidFill>
          <a:ln w="25400" cap="flat" cmpd="sng" algn="ctr">
            <a:solidFill>
              <a:srgbClr val="00205B"/>
            </a:solidFill>
            <a:prstDash val="solid"/>
          </a:ln>
          <a:effectLst/>
        </p:spPr>
        <p:txBody>
          <a:bodyPr rtlCol="0" anchor="t" anchorCtr="0"/>
          <a:lstStyle/>
          <a:p>
            <a:pPr defTabSz="914400">
              <a:defRPr/>
            </a:pPr>
            <a:r>
              <a:rPr kumimoji="1" lang="ja-JP" altLang="en-US" sz="1400" kern="0" dirty="0">
                <a:solidFill>
                  <a:prstClr val="black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～～～～～～～～～～～～～～～～～～～～～～～～～～～～～～～～～～～～～～～～～～～～～～～～～～～～～～</a:t>
            </a:r>
            <a:endParaRPr kumimoji="1" lang="en-US" altLang="ja-JP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ECACF035-D5FA-40DB-8893-0330114DF42D}"/>
              </a:ext>
            </a:extLst>
          </p:cNvPr>
          <p:cNvSpPr txBox="1"/>
          <p:nvPr/>
        </p:nvSpPr>
        <p:spPr>
          <a:xfrm>
            <a:off x="64393" y="3424806"/>
            <a:ext cx="22657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1" lang="ja-JP" altLang="en-US" sz="1400" b="1" dirty="0">
                <a:solidFill>
                  <a:prstClr val="black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これまでの取り組み</a:t>
            </a:r>
            <a:endParaRPr kumimoji="1" lang="en-US" altLang="ja-JP" sz="1400" b="1" dirty="0">
              <a:solidFill>
                <a:prstClr val="black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9A49B69B-43CA-4EF6-A214-A97D1AD92A5E}"/>
              </a:ext>
            </a:extLst>
          </p:cNvPr>
          <p:cNvSpPr txBox="1"/>
          <p:nvPr/>
        </p:nvSpPr>
        <p:spPr>
          <a:xfrm>
            <a:off x="2723125" y="3069855"/>
            <a:ext cx="36840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1" lang="ja-JP" altLang="en-US" sz="1400" b="1" dirty="0">
                <a:solidFill>
                  <a:prstClr val="black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本プログラム期間内で実施</a:t>
            </a:r>
            <a:endParaRPr kumimoji="1" lang="en-US" altLang="ja-JP" sz="1400" b="1" dirty="0">
              <a:solidFill>
                <a:prstClr val="black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7" name="矢印: 右 61">
            <a:extLst>
              <a:ext uri="{FF2B5EF4-FFF2-40B4-BE49-F238E27FC236}">
                <a16:creationId xmlns:a16="http://schemas.microsoft.com/office/drawing/2014/main" id="{907DCA3F-743A-4DA6-88D7-E37D9C1E5FF4}"/>
              </a:ext>
            </a:extLst>
          </p:cNvPr>
          <p:cNvSpPr/>
          <p:nvPr/>
        </p:nvSpPr>
        <p:spPr>
          <a:xfrm>
            <a:off x="2723125" y="4180150"/>
            <a:ext cx="130297" cy="436135"/>
          </a:xfrm>
          <a:prstGeom prst="rightArrow">
            <a:avLst/>
          </a:prstGeom>
          <a:solidFill>
            <a:srgbClr val="C00000"/>
          </a:solidFill>
          <a:ln w="1270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5" name="フローチャート: 処理 44">
            <a:extLst>
              <a:ext uri="{FF2B5EF4-FFF2-40B4-BE49-F238E27FC236}">
                <a16:creationId xmlns:a16="http://schemas.microsoft.com/office/drawing/2014/main" id="{110C525E-4705-42DC-828A-E6803461340E}"/>
              </a:ext>
            </a:extLst>
          </p:cNvPr>
          <p:cNvSpPr/>
          <p:nvPr/>
        </p:nvSpPr>
        <p:spPr>
          <a:xfrm>
            <a:off x="6310304" y="3356526"/>
            <a:ext cx="2347391" cy="2039082"/>
          </a:xfrm>
          <a:prstGeom prst="flowChartProcess">
            <a:avLst/>
          </a:prstGeom>
          <a:noFill/>
          <a:ln w="19050" cap="flat" cmpd="sng" algn="ctr">
            <a:solidFill>
              <a:srgbClr val="00205B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858E8F5E-BAD1-47C0-BC8B-DCC6EFF7F1D1}"/>
              </a:ext>
            </a:extLst>
          </p:cNvPr>
          <p:cNvSpPr txBox="1"/>
          <p:nvPr/>
        </p:nvSpPr>
        <p:spPr>
          <a:xfrm>
            <a:off x="6351313" y="3508143"/>
            <a:ext cx="234028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1" lang="ja-JP" altLang="en-US" sz="1400" dirty="0">
                <a:solidFill>
                  <a:prstClr val="black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①～～～～～～～～～～</a:t>
            </a:r>
            <a:endParaRPr kumimoji="1" lang="en-US" altLang="ja-JP" sz="1400" dirty="0">
              <a:solidFill>
                <a:prstClr val="black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kumimoji="1" lang="en-US" altLang="ja-JP" sz="1400" dirty="0">
              <a:solidFill>
                <a:prstClr val="black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1" lang="ja-JP" altLang="en-US" sz="1400" dirty="0">
                <a:solidFill>
                  <a:prstClr val="black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②～～～～～～～～～～</a:t>
            </a:r>
            <a:endParaRPr kumimoji="1" lang="en-US" altLang="ja-JP" sz="1400" dirty="0">
              <a:solidFill>
                <a:prstClr val="black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kumimoji="1" lang="en-US" altLang="ja-JP" sz="1400" dirty="0">
              <a:solidFill>
                <a:prstClr val="black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1" lang="ja-JP" altLang="en-US" sz="1400" dirty="0">
                <a:solidFill>
                  <a:prstClr val="black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③～～～～～～～～～～</a:t>
            </a: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323C04B3-9C01-44AD-A356-0E13ED06BF46}"/>
              </a:ext>
            </a:extLst>
          </p:cNvPr>
          <p:cNvSpPr/>
          <p:nvPr/>
        </p:nvSpPr>
        <p:spPr>
          <a:xfrm>
            <a:off x="98296" y="5516487"/>
            <a:ext cx="8656323" cy="1189932"/>
          </a:xfrm>
          <a:prstGeom prst="rect">
            <a:avLst/>
          </a:prstGeom>
          <a:solidFill>
            <a:schemeClr val="bg1"/>
          </a:solidFill>
          <a:ln w="12700">
            <a:solidFill>
              <a:srgbClr val="00205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9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1" name="フローチャート: 処理 60">
            <a:extLst>
              <a:ext uri="{FF2B5EF4-FFF2-40B4-BE49-F238E27FC236}">
                <a16:creationId xmlns:a16="http://schemas.microsoft.com/office/drawing/2014/main" id="{614DACE7-370D-4BB4-BF63-963E12EA354F}"/>
              </a:ext>
            </a:extLst>
          </p:cNvPr>
          <p:cNvSpPr/>
          <p:nvPr/>
        </p:nvSpPr>
        <p:spPr>
          <a:xfrm>
            <a:off x="194138" y="5818477"/>
            <a:ext cx="4786909" cy="887942"/>
          </a:xfrm>
          <a:prstGeom prst="flowChart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</a:rPr>
              <a:t>～～～～～～～～～～～～～～～～～～～～～～～～～～～～～～～～～～～～～～～～～～～～～～～～～～～～～～～～</a:t>
            </a:r>
            <a:r>
              <a:rPr kumimoji="1" lang="ja-JP" altLang="en-US" sz="1400" dirty="0">
                <a:solidFill>
                  <a:prstClr val="black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～～～～～～～～～～～～～～～～～～～～～～～～～～～～～～～～～～～～～～～～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</a:rPr>
              <a:t>～～～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3" name="フローチャート: 処理 62">
            <a:extLst>
              <a:ext uri="{FF2B5EF4-FFF2-40B4-BE49-F238E27FC236}">
                <a16:creationId xmlns:a16="http://schemas.microsoft.com/office/drawing/2014/main" id="{09C96CB4-CECC-4D95-A689-326FA887EA68}"/>
              </a:ext>
            </a:extLst>
          </p:cNvPr>
          <p:cNvSpPr/>
          <p:nvPr/>
        </p:nvSpPr>
        <p:spPr>
          <a:xfrm>
            <a:off x="5722029" y="5595061"/>
            <a:ext cx="2935668" cy="928998"/>
          </a:xfrm>
          <a:prstGeom prst="flowChartProcess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</a:rPr>
              <a:t>～～年度までに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</a:rPr>
              <a:t>～～～～～～～～を目指す</a:t>
            </a:r>
          </a:p>
        </p:txBody>
      </p:sp>
      <p:sp>
        <p:nvSpPr>
          <p:cNvPr id="64" name="矢印: 右 40">
            <a:extLst>
              <a:ext uri="{FF2B5EF4-FFF2-40B4-BE49-F238E27FC236}">
                <a16:creationId xmlns:a16="http://schemas.microsoft.com/office/drawing/2014/main" id="{FFE9325A-904D-4423-ADE9-DEB36DD2F1B7}"/>
              </a:ext>
            </a:extLst>
          </p:cNvPr>
          <p:cNvSpPr/>
          <p:nvPr/>
        </p:nvSpPr>
        <p:spPr>
          <a:xfrm>
            <a:off x="5427613" y="5893385"/>
            <a:ext cx="130297" cy="436135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9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5" name="フローチャート: 処理 64">
            <a:extLst>
              <a:ext uri="{FF2B5EF4-FFF2-40B4-BE49-F238E27FC236}">
                <a16:creationId xmlns:a16="http://schemas.microsoft.com/office/drawing/2014/main" id="{916B5BF9-BE0C-4108-8D0A-3F7C3E6424F1}"/>
              </a:ext>
            </a:extLst>
          </p:cNvPr>
          <p:cNvSpPr/>
          <p:nvPr/>
        </p:nvSpPr>
        <p:spPr>
          <a:xfrm>
            <a:off x="98296" y="5516487"/>
            <a:ext cx="2870936" cy="279857"/>
          </a:xfrm>
          <a:prstGeom prst="flowChartProcess">
            <a:avLst/>
          </a:prstGeom>
          <a:solidFill>
            <a:srgbClr val="00205B"/>
          </a:solidFill>
          <a:ln w="12700" cap="flat" cmpd="sng" algn="ctr">
            <a:solidFill>
              <a:srgbClr val="00205B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</a:rPr>
              <a:t>本プログラム終了後の展望</a:t>
            </a:r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D36C7F91-F35F-45DA-9D80-A0D9CF7C961A}"/>
              </a:ext>
            </a:extLst>
          </p:cNvPr>
          <p:cNvSpPr txBox="1"/>
          <p:nvPr/>
        </p:nvSpPr>
        <p:spPr>
          <a:xfrm>
            <a:off x="5984252" y="6092019"/>
            <a:ext cx="2343882" cy="523220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solidFill>
              <a:srgbClr val="385D8A"/>
            </a:solidFill>
            <a:prstDash val="dash"/>
          </a:ln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ja-JP" altLang="en-US" sz="1400" dirty="0">
                <a:solidFill>
                  <a:srgbClr val="31859C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ベンチャー設立</a:t>
            </a:r>
            <a:endParaRPr lang="en-US" altLang="ja-JP" sz="1400" dirty="0">
              <a:solidFill>
                <a:srgbClr val="31859C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rgbClr val="31859C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</a:rPr>
              <a:t>VC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31859C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</a:rPr>
              <a:t>からの資金獲得　等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srgbClr val="31859C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9A49B69B-43CA-4EF6-A214-A97D1AD92A5E}"/>
              </a:ext>
            </a:extLst>
          </p:cNvPr>
          <p:cNvSpPr txBox="1"/>
          <p:nvPr/>
        </p:nvSpPr>
        <p:spPr>
          <a:xfrm>
            <a:off x="5664067" y="3077443"/>
            <a:ext cx="36840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1" lang="ja-JP" altLang="en-US" sz="1400" b="1" dirty="0">
                <a:solidFill>
                  <a:prstClr val="black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知財戦略</a:t>
            </a:r>
            <a:endParaRPr kumimoji="1" lang="en-US" altLang="ja-JP" sz="1400" b="1" dirty="0">
              <a:solidFill>
                <a:prstClr val="black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68" name="Picture 2" descr="円グラフのイラスト（ドーナッツ）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1792" y="2138918"/>
            <a:ext cx="856028" cy="856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4" descr="折れ線グラフのイラスト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9806" y="5595061"/>
            <a:ext cx="1145651" cy="1191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D36C7F91-F35F-45DA-9D80-A0D9CF7C961A}"/>
              </a:ext>
            </a:extLst>
          </p:cNvPr>
          <p:cNvSpPr txBox="1"/>
          <p:nvPr/>
        </p:nvSpPr>
        <p:spPr>
          <a:xfrm>
            <a:off x="3450141" y="4578184"/>
            <a:ext cx="2343882" cy="523220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solidFill>
              <a:srgbClr val="385D8A"/>
            </a:solidFill>
            <a:prstDash val="dash"/>
          </a:ln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ja-JP" altLang="en-US" sz="1400" dirty="0">
                <a:solidFill>
                  <a:srgbClr val="31859C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具体的な実施項目</a:t>
            </a:r>
            <a:endParaRPr lang="en-US" altLang="ja-JP" sz="1400" dirty="0">
              <a:solidFill>
                <a:srgbClr val="31859C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31859C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</a:rPr>
              <a:t>活動計画　等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srgbClr val="31859C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AA4D9A1-5C32-420F-B48B-05005D897693}"/>
              </a:ext>
            </a:extLst>
          </p:cNvPr>
          <p:cNvSpPr txBox="1"/>
          <p:nvPr/>
        </p:nvSpPr>
        <p:spPr>
          <a:xfrm>
            <a:off x="8145353" y="-2566"/>
            <a:ext cx="76815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（様式</a:t>
            </a:r>
            <a:r>
              <a:rPr kumimoji="1" lang="en-US" altLang="ja-JP" sz="1000" dirty="0"/>
              <a:t>3</a:t>
            </a:r>
            <a:r>
              <a:rPr kumimoji="1" lang="ja-JP" altLang="en-US" sz="1000" dirty="0"/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29096127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游ゴシック">
      <a:majorFont>
        <a:latin typeface="游ゴシック Medium"/>
        <a:ea typeface="游ゴシック Medium"/>
        <a:cs typeface=""/>
      </a:majorFont>
      <a:minorFont>
        <a:latin typeface="游ゴシック Medium"/>
        <a:ea typeface="游ゴシック Medium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190404_PPT_Template_Zengaku_4x3" id="{D057E6B7-48A5-4C38-9F8E-B7D91758D73E}" vid="{F0B65A21-7A01-4B63-8709-C5E7A4E10E5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2_PowerPoint+Template+for+University-Wide+Use_4x3</Template>
  <TotalTime>140</TotalTime>
  <Words>577</Words>
  <Application>Microsoft Office PowerPoint</Application>
  <PresentationFormat>画面に合わせる (4:3)</PresentationFormat>
  <Paragraphs>42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Medium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産官学連携課</dc:creator>
  <cp:lastModifiedBy>大西 左知子</cp:lastModifiedBy>
  <cp:revision>29</cp:revision>
  <cp:lastPrinted>2021-12-28T05:54:01Z</cp:lastPrinted>
  <dcterms:created xsi:type="dcterms:W3CDTF">2021-12-13T08:07:20Z</dcterms:created>
  <dcterms:modified xsi:type="dcterms:W3CDTF">2023-04-05T03:02:33Z</dcterms:modified>
</cp:coreProperties>
</file>